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95" r:id="rId2"/>
    <p:sldId id="584" r:id="rId3"/>
    <p:sldId id="585" r:id="rId4"/>
    <p:sldId id="309" r:id="rId5"/>
    <p:sldId id="591" r:id="rId6"/>
    <p:sldId id="587" r:id="rId7"/>
    <p:sldId id="589" r:id="rId8"/>
    <p:sldId id="593" r:id="rId9"/>
    <p:sldId id="594" r:id="rId1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A3122"/>
    <a:srgbClr val="00FFFF"/>
    <a:srgbClr val="9933FF"/>
    <a:srgbClr val="33CC33"/>
    <a:srgbClr val="6E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9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372271996688273"/>
          <c:y val="0.12588257109195397"/>
          <c:w val="0.85805050066635835"/>
          <c:h val="0.476480469103741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качество, русский язык,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«Губернский колледж»</c:v>
                </c:pt>
                <c:pt idx="1">
                  <c:v>«Православная гимнзия»</c:v>
                </c:pt>
                <c:pt idx="2">
                  <c:v>ОК «Пущино»</c:v>
                </c:pt>
                <c:pt idx="3">
                  <c:v>«Гимназия № 1»</c:v>
                </c:pt>
                <c:pt idx="4">
                  <c:v>СОШ № 18</c:v>
                </c:pt>
                <c:pt idx="5">
                  <c:v>«Оболенская СОШ»</c:v>
                </c:pt>
                <c:pt idx="6">
                  <c:v>«Лицей Протвино»</c:v>
                </c:pt>
                <c:pt idx="7">
                  <c:v>СОШ № 19</c:v>
                </c:pt>
                <c:pt idx="8">
                  <c:v>«Центр непр.образования»</c:v>
                </c:pt>
                <c:pt idx="9">
                  <c:v>СОШ №10</c:v>
                </c:pt>
                <c:pt idx="10">
                  <c:v>СОШ № 12</c:v>
                </c:pt>
                <c:pt idx="11">
                  <c:v>«Дашковская СОШ»</c:v>
                </c:pt>
                <c:pt idx="12">
                  <c:v>«Куриловская гимназия»</c:v>
                </c:pt>
                <c:pt idx="13">
                  <c:v>«Липицкая СОШ»</c:v>
                </c:pt>
                <c:pt idx="14">
                  <c:v>«Гимназия Протвино»</c:v>
                </c:pt>
                <c:pt idx="15">
                  <c:v>«Школа совр. образования»</c:v>
                </c:pt>
                <c:pt idx="16">
                  <c:v>«Туровская СОШ»</c:v>
                </c:pt>
                <c:pt idx="17">
                  <c:v>СОШ № 3</c:v>
                </c:pt>
                <c:pt idx="18">
                  <c:v>«ОК им.Вл.Храброго»</c:v>
                </c:pt>
                <c:pt idx="19">
                  <c:v>«Эффективная школа»</c:v>
                </c:pt>
                <c:pt idx="20">
                  <c:v>Школа-интернат «Абсолют»</c:v>
                </c:pt>
                <c:pt idx="21">
                  <c:v>«Пролетарская СОШ»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71.400000000000006</c:v>
                </c:pt>
                <c:pt idx="1">
                  <c:v>66.7</c:v>
                </c:pt>
                <c:pt idx="2">
                  <c:v>64.900000000000006</c:v>
                </c:pt>
                <c:pt idx="3">
                  <c:v>63.6</c:v>
                </c:pt>
                <c:pt idx="4">
                  <c:v>62.1</c:v>
                </c:pt>
                <c:pt idx="5">
                  <c:v>56.8</c:v>
                </c:pt>
                <c:pt idx="6">
                  <c:v>55.7</c:v>
                </c:pt>
                <c:pt idx="7">
                  <c:v>55.1</c:v>
                </c:pt>
                <c:pt idx="8">
                  <c:v>55</c:v>
                </c:pt>
                <c:pt idx="9">
                  <c:v>54.4</c:v>
                </c:pt>
                <c:pt idx="10">
                  <c:v>52.3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49.5</c:v>
                </c:pt>
                <c:pt idx="15">
                  <c:v>47.1</c:v>
                </c:pt>
                <c:pt idx="16">
                  <c:v>40.5</c:v>
                </c:pt>
                <c:pt idx="17">
                  <c:v>39.700000000000003</c:v>
                </c:pt>
                <c:pt idx="18">
                  <c:v>39.6</c:v>
                </c:pt>
                <c:pt idx="19">
                  <c:v>36.5</c:v>
                </c:pt>
                <c:pt idx="20">
                  <c:v>33.299999999999997</c:v>
                </c:pt>
                <c:pt idx="21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E-4ACF-996E-89B860E3DA1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48404239"/>
        <c:axId val="2048409999"/>
      </c:barChart>
      <c:catAx>
        <c:axId val="2048404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8409999"/>
        <c:crosses val="autoZero"/>
        <c:auto val="1"/>
        <c:lblAlgn val="ctr"/>
        <c:lblOffset val="100"/>
        <c:noMultiLvlLbl val="0"/>
      </c:catAx>
      <c:valAx>
        <c:axId val="2048409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8404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2860948105410216"/>
          <c:y val="0.12400408338110394"/>
          <c:w val="0.86623212297787888"/>
          <c:h val="0.49565034059476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кчество, математика,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«Православная гимнзия»</c:v>
                </c:pt>
                <c:pt idx="1">
                  <c:v>СОШ № 18</c:v>
                </c:pt>
                <c:pt idx="2">
                  <c:v>«Дашковская СОШ»</c:v>
                </c:pt>
                <c:pt idx="3">
                  <c:v>СОШ №10</c:v>
                </c:pt>
                <c:pt idx="4">
                  <c:v>«Губернский колледж»</c:v>
                </c:pt>
                <c:pt idx="5">
                  <c:v>«Липицкая СОШ»</c:v>
                </c:pt>
                <c:pt idx="6">
                  <c:v>СОШ № 19</c:v>
                </c:pt>
                <c:pt idx="7">
                  <c:v>«Лицей Протвино»</c:v>
                </c:pt>
                <c:pt idx="8">
                  <c:v>СОШ № 12</c:v>
                </c:pt>
                <c:pt idx="9">
                  <c:v>ОК «Пущино»</c:v>
                </c:pt>
                <c:pt idx="10">
                  <c:v>«Гимназия № 1»</c:v>
                </c:pt>
                <c:pt idx="11">
                  <c:v>«Гимназия Протвино»</c:v>
                </c:pt>
                <c:pt idx="12">
                  <c:v>«Оболенская СОШ»</c:v>
                </c:pt>
                <c:pt idx="13">
                  <c:v>«Центр непр.образования»</c:v>
                </c:pt>
                <c:pt idx="14">
                  <c:v>«Куриловская гимназия»</c:v>
                </c:pt>
                <c:pt idx="15">
                  <c:v>«Эффективная школа»</c:v>
                </c:pt>
                <c:pt idx="16">
                  <c:v>«ОК им.Вл.Храброго»</c:v>
                </c:pt>
                <c:pt idx="17">
                  <c:v>«Школа совр. образования»</c:v>
                </c:pt>
                <c:pt idx="18">
                  <c:v>«Пролетарская СОШ»</c:v>
                </c:pt>
                <c:pt idx="19">
                  <c:v>«Туровская СОШ»</c:v>
                </c:pt>
                <c:pt idx="20">
                  <c:v>СОШ № 3</c:v>
                </c:pt>
                <c:pt idx="21">
                  <c:v>Школа-интернат «Абсолют»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83.3</c:v>
                </c:pt>
                <c:pt idx="1">
                  <c:v>81.099999999999994</c:v>
                </c:pt>
                <c:pt idx="2">
                  <c:v>76.7</c:v>
                </c:pt>
                <c:pt idx="3">
                  <c:v>74.8</c:v>
                </c:pt>
                <c:pt idx="4">
                  <c:v>71.400000000000006</c:v>
                </c:pt>
                <c:pt idx="5">
                  <c:v>71.099999999999994</c:v>
                </c:pt>
                <c:pt idx="6">
                  <c:v>70.7</c:v>
                </c:pt>
                <c:pt idx="7">
                  <c:v>68.900000000000006</c:v>
                </c:pt>
                <c:pt idx="8">
                  <c:v>68.2</c:v>
                </c:pt>
                <c:pt idx="9">
                  <c:v>68</c:v>
                </c:pt>
                <c:pt idx="10">
                  <c:v>67</c:v>
                </c:pt>
                <c:pt idx="11">
                  <c:v>66.7</c:v>
                </c:pt>
                <c:pt idx="12">
                  <c:v>62.2</c:v>
                </c:pt>
                <c:pt idx="13">
                  <c:v>62.1</c:v>
                </c:pt>
                <c:pt idx="14">
                  <c:v>61.9</c:v>
                </c:pt>
                <c:pt idx="15">
                  <c:v>61.2</c:v>
                </c:pt>
                <c:pt idx="16">
                  <c:v>60.8</c:v>
                </c:pt>
                <c:pt idx="17">
                  <c:v>60.4</c:v>
                </c:pt>
                <c:pt idx="18">
                  <c:v>55.1</c:v>
                </c:pt>
                <c:pt idx="19">
                  <c:v>51.2</c:v>
                </c:pt>
                <c:pt idx="20">
                  <c:v>50.8</c:v>
                </c:pt>
                <c:pt idx="21">
                  <c:v>22.2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C8-46CB-BE8A-EAA8B80A07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26843999"/>
        <c:axId val="2026856479"/>
      </c:barChart>
      <c:catAx>
        <c:axId val="2026843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6856479"/>
        <c:crosses val="autoZero"/>
        <c:auto val="1"/>
        <c:lblAlgn val="ctr"/>
        <c:lblOffset val="100"/>
        <c:noMultiLvlLbl val="0"/>
      </c:catAx>
      <c:valAx>
        <c:axId val="2026856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68439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ОБЩЕСТВОЗНАНИЕ</a:t>
            </a:r>
          </a:p>
        </c:rich>
      </c:tx>
      <c:layout>
        <c:manualLayout>
          <c:xMode val="edge"/>
          <c:yMode val="edge"/>
          <c:x val="0.39521155093708527"/>
          <c:y val="4.33604336043360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1675123942840478"/>
          <c:y val="0.11933615005441393"/>
          <c:w val="0.87814880282821794"/>
          <c:h val="0.528606149841025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качество,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«Губернский колледж»</c:v>
                </c:pt>
                <c:pt idx="1">
                  <c:v>«Православная гимнзия»</c:v>
                </c:pt>
                <c:pt idx="2">
                  <c:v>ОК «Пущино»</c:v>
                </c:pt>
                <c:pt idx="3">
                  <c:v>«Гимназия № 1»</c:v>
                </c:pt>
                <c:pt idx="4">
                  <c:v>СОШ № 18</c:v>
                </c:pt>
                <c:pt idx="5">
                  <c:v>«Оболенская СОШ»</c:v>
                </c:pt>
                <c:pt idx="6">
                  <c:v>«Лицей Протвино»</c:v>
                </c:pt>
                <c:pt idx="7">
                  <c:v>СОШ № 19</c:v>
                </c:pt>
                <c:pt idx="8">
                  <c:v>«Центр непр.образования»</c:v>
                </c:pt>
                <c:pt idx="9">
                  <c:v>СОШ №10</c:v>
                </c:pt>
                <c:pt idx="10">
                  <c:v>СОШ № 12</c:v>
                </c:pt>
                <c:pt idx="11">
                  <c:v>«Дашковская СОШ»</c:v>
                </c:pt>
                <c:pt idx="12">
                  <c:v>«Куриловская гимназия»</c:v>
                </c:pt>
                <c:pt idx="13">
                  <c:v>«Липицкая СОШ»</c:v>
                </c:pt>
                <c:pt idx="14">
                  <c:v>«Гимназия Протвино»</c:v>
                </c:pt>
                <c:pt idx="15">
                  <c:v>«Школа совр. образования»</c:v>
                </c:pt>
                <c:pt idx="16">
                  <c:v>«Туровская СОШ»</c:v>
                </c:pt>
                <c:pt idx="17">
                  <c:v>СОШ № 3</c:v>
                </c:pt>
                <c:pt idx="18">
                  <c:v>«ОК им.Вл.Храброго»</c:v>
                </c:pt>
                <c:pt idx="19">
                  <c:v>«Эффективная школа»</c:v>
                </c:pt>
                <c:pt idx="20">
                  <c:v>Школа-интернат «Абсолют»</c:v>
                </c:pt>
                <c:pt idx="21">
                  <c:v>«Пролетарская СОШ»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71.400000000000006</c:v>
                </c:pt>
                <c:pt idx="1">
                  <c:v>66.7</c:v>
                </c:pt>
                <c:pt idx="2">
                  <c:v>64.900000000000006</c:v>
                </c:pt>
                <c:pt idx="3">
                  <c:v>63.6</c:v>
                </c:pt>
                <c:pt idx="4">
                  <c:v>62.1</c:v>
                </c:pt>
                <c:pt idx="5">
                  <c:v>56.8</c:v>
                </c:pt>
                <c:pt idx="6">
                  <c:v>55.7</c:v>
                </c:pt>
                <c:pt idx="7">
                  <c:v>55.1</c:v>
                </c:pt>
                <c:pt idx="8">
                  <c:v>55</c:v>
                </c:pt>
                <c:pt idx="9">
                  <c:v>54.4</c:v>
                </c:pt>
                <c:pt idx="10">
                  <c:v>52.3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49.5</c:v>
                </c:pt>
                <c:pt idx="15">
                  <c:v>47.1</c:v>
                </c:pt>
                <c:pt idx="16">
                  <c:v>40.5</c:v>
                </c:pt>
                <c:pt idx="17">
                  <c:v>39.700000000000003</c:v>
                </c:pt>
                <c:pt idx="18">
                  <c:v>39.6</c:v>
                </c:pt>
                <c:pt idx="19">
                  <c:v>36.5</c:v>
                </c:pt>
                <c:pt idx="20">
                  <c:v>33.299999999999997</c:v>
                </c:pt>
                <c:pt idx="21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BB-4F94-AB00-6C734F8D8FD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48415279"/>
        <c:axId val="2048397999"/>
      </c:barChart>
      <c:catAx>
        <c:axId val="2048415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8397999"/>
        <c:crosses val="autoZero"/>
        <c:auto val="1"/>
        <c:lblAlgn val="ctr"/>
        <c:lblOffset val="100"/>
        <c:noMultiLvlLbl val="0"/>
      </c:catAx>
      <c:valAx>
        <c:axId val="2048397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84152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389195398194271"/>
          <c:y val="0.94634746935580283"/>
          <c:w val="0.13058331994215008"/>
          <c:h val="5.36525306441970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БИОЛОГИЯ</a:t>
            </a:r>
          </a:p>
        </c:rich>
      </c:tx>
      <c:layout>
        <c:manualLayout>
          <c:xMode val="edge"/>
          <c:yMode val="edge"/>
          <c:x val="0.46250000000000002"/>
          <c:y val="7.05882352941176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4096937882764669E-2"/>
          <c:y val="1.3679849007638091E-2"/>
          <c:w val="0.92034750656167974"/>
          <c:h val="0.725420094960040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качество, %</c:v>
                </c:pt>
              </c:strCache>
            </c:strRef>
          </c:tx>
          <c:spPr>
            <a:solidFill>
              <a:srgbClr val="9933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«Липицкая СОШ»</c:v>
                </c:pt>
                <c:pt idx="1">
                  <c:v>«Православная гимнзия»</c:v>
                </c:pt>
                <c:pt idx="2">
                  <c:v>«Куриловская гимназия»</c:v>
                </c:pt>
                <c:pt idx="3">
                  <c:v>СОШ № 18</c:v>
                </c:pt>
                <c:pt idx="4">
                  <c:v>СОШ № 12</c:v>
                </c:pt>
                <c:pt idx="5">
                  <c:v>«Губернский колледж»</c:v>
                </c:pt>
                <c:pt idx="6">
                  <c:v>«Лицей Протвино»</c:v>
                </c:pt>
                <c:pt idx="7">
                  <c:v>«Гимназия № 1»</c:v>
                </c:pt>
                <c:pt idx="8">
                  <c:v>ОК «Пущино»</c:v>
                </c:pt>
                <c:pt idx="9">
                  <c:v>«Туровская СОШ»</c:v>
                </c:pt>
                <c:pt idx="10">
                  <c:v>«Центр непр.образования»</c:v>
                </c:pt>
                <c:pt idx="11">
                  <c:v>«Школа совр. образования»</c:v>
                </c:pt>
                <c:pt idx="12">
                  <c:v>«Оболенская СОШ»</c:v>
                </c:pt>
                <c:pt idx="13">
                  <c:v>«Гимназия Протвино»</c:v>
                </c:pt>
                <c:pt idx="14">
                  <c:v>«Дашковская СОШ»</c:v>
                </c:pt>
                <c:pt idx="15">
                  <c:v>СОШ № 19</c:v>
                </c:pt>
                <c:pt idx="16">
                  <c:v>«ОК им.Вл.Храброго»</c:v>
                </c:pt>
                <c:pt idx="17">
                  <c:v>СОШ №10</c:v>
                </c:pt>
                <c:pt idx="18">
                  <c:v>«Пролетарская СОШ»</c:v>
                </c:pt>
                <c:pt idx="19">
                  <c:v>«Эффективная школа»</c:v>
                </c:pt>
                <c:pt idx="20">
                  <c:v>СОШ № 3</c:v>
                </c:pt>
                <c:pt idx="21">
                  <c:v>Школа-интернат «Абсолют»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95</c:v>
                </c:pt>
                <c:pt idx="4">
                  <c:v>87.5</c:v>
                </c:pt>
                <c:pt idx="5">
                  <c:v>77.8</c:v>
                </c:pt>
                <c:pt idx="6">
                  <c:v>77.5</c:v>
                </c:pt>
                <c:pt idx="7">
                  <c:v>75</c:v>
                </c:pt>
                <c:pt idx="8">
                  <c:v>72.599999999999994</c:v>
                </c:pt>
                <c:pt idx="9">
                  <c:v>71.400000000000006</c:v>
                </c:pt>
                <c:pt idx="10">
                  <c:v>71.3</c:v>
                </c:pt>
                <c:pt idx="11">
                  <c:v>67.2</c:v>
                </c:pt>
                <c:pt idx="12">
                  <c:v>63.6</c:v>
                </c:pt>
                <c:pt idx="13">
                  <c:v>63.6</c:v>
                </c:pt>
                <c:pt idx="14">
                  <c:v>60</c:v>
                </c:pt>
                <c:pt idx="15">
                  <c:v>57.8</c:v>
                </c:pt>
                <c:pt idx="16">
                  <c:v>57.6</c:v>
                </c:pt>
                <c:pt idx="17">
                  <c:v>55.6</c:v>
                </c:pt>
                <c:pt idx="18">
                  <c:v>50</c:v>
                </c:pt>
                <c:pt idx="19">
                  <c:v>46.7</c:v>
                </c:pt>
                <c:pt idx="20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94-4207-A997-D75AF8B3A9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2547263"/>
        <c:axId val="1682547743"/>
      </c:barChart>
      <c:catAx>
        <c:axId val="168254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743"/>
        <c:crosses val="autoZero"/>
        <c:auto val="1"/>
        <c:lblAlgn val="ctr"/>
        <c:lblOffset val="100"/>
        <c:noMultiLvlLbl val="0"/>
      </c:catAx>
      <c:valAx>
        <c:axId val="1682547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3978836395450569"/>
          <c:y val="0.95452725386070925"/>
          <c:w val="0.12797165354330708"/>
          <c:h val="4.54726982656579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ФИЗИКА</a:t>
            </a:r>
          </a:p>
        </c:rich>
      </c:tx>
      <c:layout>
        <c:manualLayout>
          <c:xMode val="edge"/>
          <c:yMode val="edge"/>
          <c:x val="0.44481481481481489"/>
          <c:y val="3.54417260528457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3191951006124254E-2"/>
          <c:y val="7.3857574203557028E-2"/>
          <c:w val="0.86670376202974631"/>
          <c:h val="0.602555196499515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качество, %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«Губернский колледж»</c:v>
                </c:pt>
                <c:pt idx="1">
                  <c:v>«Православная гимнзия»</c:v>
                </c:pt>
                <c:pt idx="2">
                  <c:v>СОШ № 18</c:v>
                </c:pt>
                <c:pt idx="3">
                  <c:v>«Пролетарская СОШ»</c:v>
                </c:pt>
                <c:pt idx="4">
                  <c:v>«Липицкая СОШ»</c:v>
                </c:pt>
                <c:pt idx="5">
                  <c:v>«ОК им.Вл.Храброго»</c:v>
                </c:pt>
                <c:pt idx="6">
                  <c:v>«Лицей Протвино»</c:v>
                </c:pt>
                <c:pt idx="7">
                  <c:v>СОШ №10</c:v>
                </c:pt>
                <c:pt idx="8">
                  <c:v>«Гимназия Протвино»</c:v>
                </c:pt>
                <c:pt idx="9">
                  <c:v>ОК «Пущино»</c:v>
                </c:pt>
                <c:pt idx="10">
                  <c:v>СОШ № 3</c:v>
                </c:pt>
                <c:pt idx="11">
                  <c:v>«Куриловская гимназия»</c:v>
                </c:pt>
                <c:pt idx="12">
                  <c:v>«Центр непр.образования»</c:v>
                </c:pt>
                <c:pt idx="13">
                  <c:v>СОШ № 12</c:v>
                </c:pt>
                <c:pt idx="14">
                  <c:v>«Оболенская СОШ»</c:v>
                </c:pt>
                <c:pt idx="15">
                  <c:v>«Дашковская СОШ»</c:v>
                </c:pt>
                <c:pt idx="16">
                  <c:v>СОШ № 19</c:v>
                </c:pt>
                <c:pt idx="17">
                  <c:v>«Гимназия № 1»</c:v>
                </c:pt>
                <c:pt idx="18">
                  <c:v>«Эффективная школа»</c:v>
                </c:pt>
                <c:pt idx="19">
                  <c:v>«Школа совр. образования»</c:v>
                </c:pt>
                <c:pt idx="20">
                  <c:v>«Туровская СОШ»</c:v>
                </c:pt>
                <c:pt idx="21">
                  <c:v>Школа-интернат «Абсолют»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87.5</c:v>
                </c:pt>
                <c:pt idx="8">
                  <c:v>86.7</c:v>
                </c:pt>
                <c:pt idx="9">
                  <c:v>83.3</c:v>
                </c:pt>
                <c:pt idx="10">
                  <c:v>83.3</c:v>
                </c:pt>
                <c:pt idx="11">
                  <c:v>80</c:v>
                </c:pt>
                <c:pt idx="12">
                  <c:v>80</c:v>
                </c:pt>
                <c:pt idx="13">
                  <c:v>75</c:v>
                </c:pt>
                <c:pt idx="14">
                  <c:v>75</c:v>
                </c:pt>
                <c:pt idx="15">
                  <c:v>75</c:v>
                </c:pt>
                <c:pt idx="16">
                  <c:v>73.7</c:v>
                </c:pt>
                <c:pt idx="17">
                  <c:v>68.8</c:v>
                </c:pt>
                <c:pt idx="18">
                  <c:v>63.6</c:v>
                </c:pt>
                <c:pt idx="19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94-4207-A997-D75AF8B3A9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2547263"/>
        <c:axId val="1682547743"/>
      </c:barChart>
      <c:catAx>
        <c:axId val="168254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743"/>
        <c:crosses val="autoZero"/>
        <c:auto val="1"/>
        <c:lblAlgn val="ctr"/>
        <c:lblOffset val="100"/>
        <c:noMultiLvlLbl val="0"/>
      </c:catAx>
      <c:valAx>
        <c:axId val="1682547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2638448527267423"/>
          <c:y val="0.94136409057056358"/>
          <c:w val="0.12797165354330708"/>
          <c:h val="5.57905576458278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ХИМИЯ</a:t>
            </a:r>
          </a:p>
        </c:rich>
      </c:tx>
      <c:layout>
        <c:manualLayout>
          <c:xMode val="edge"/>
          <c:yMode val="edge"/>
          <c:x val="0.45"/>
          <c:y val="4.01606425702811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5262408865558475E-2"/>
          <c:y val="3.4459307044450771E-2"/>
          <c:w val="0.92034750656167974"/>
          <c:h val="0.72167473041773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качество, %</c:v>
                </c:pt>
              </c:strCache>
            </c:strRef>
          </c:tx>
          <c:spPr>
            <a:solidFill>
              <a:srgbClr val="33CC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«Гимназия № 1»</c:v>
                </c:pt>
                <c:pt idx="1">
                  <c:v>«Липицкая СОШ»</c:v>
                </c:pt>
                <c:pt idx="2">
                  <c:v>«Православная гимнзия»</c:v>
                </c:pt>
                <c:pt idx="3">
                  <c:v>«Пролетарская СОШ»</c:v>
                </c:pt>
                <c:pt idx="4">
                  <c:v>СОШ № 12</c:v>
                </c:pt>
                <c:pt idx="5">
                  <c:v>СОШ № 18</c:v>
                </c:pt>
                <c:pt idx="6">
                  <c:v>СОШ №10</c:v>
                </c:pt>
                <c:pt idx="7">
                  <c:v>«Лицей Протвино»</c:v>
                </c:pt>
                <c:pt idx="8">
                  <c:v>«Дашковская СОШ»</c:v>
                </c:pt>
                <c:pt idx="9">
                  <c:v>ОК «Пущино»</c:v>
                </c:pt>
                <c:pt idx="10">
                  <c:v>«Оболенская СОШ»</c:v>
                </c:pt>
                <c:pt idx="11">
                  <c:v>«ОК им.Вл.Храброго»</c:v>
                </c:pt>
                <c:pt idx="12">
                  <c:v>«Губернский колледж»</c:v>
                </c:pt>
                <c:pt idx="13">
                  <c:v>«Куриловская гимназия»</c:v>
                </c:pt>
                <c:pt idx="14">
                  <c:v>«Центр непр.образования»</c:v>
                </c:pt>
                <c:pt idx="15">
                  <c:v>«Гимназия Протвино»</c:v>
                </c:pt>
                <c:pt idx="16">
                  <c:v>«Эффективная школа»</c:v>
                </c:pt>
                <c:pt idx="17">
                  <c:v>«Школа совр. образования»</c:v>
                </c:pt>
                <c:pt idx="18">
                  <c:v>СОШ № 3</c:v>
                </c:pt>
                <c:pt idx="19">
                  <c:v>СОШ № 19</c:v>
                </c:pt>
                <c:pt idx="20">
                  <c:v>«Туровская СОШ»</c:v>
                </c:pt>
                <c:pt idx="21">
                  <c:v>Школа-интернат «Абсолют»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95</c:v>
                </c:pt>
                <c:pt idx="8">
                  <c:v>88.9</c:v>
                </c:pt>
                <c:pt idx="9">
                  <c:v>83.3</c:v>
                </c:pt>
                <c:pt idx="10">
                  <c:v>80</c:v>
                </c:pt>
                <c:pt idx="11">
                  <c:v>78.599999999999994</c:v>
                </c:pt>
                <c:pt idx="12">
                  <c:v>75</c:v>
                </c:pt>
                <c:pt idx="13">
                  <c:v>75</c:v>
                </c:pt>
                <c:pt idx="14">
                  <c:v>74.2</c:v>
                </c:pt>
                <c:pt idx="15">
                  <c:v>64.7</c:v>
                </c:pt>
                <c:pt idx="16">
                  <c:v>63.6</c:v>
                </c:pt>
                <c:pt idx="17">
                  <c:v>62.1</c:v>
                </c:pt>
                <c:pt idx="18">
                  <c:v>50</c:v>
                </c:pt>
                <c:pt idx="19">
                  <c:v>45.5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94-4207-A997-D75AF8B3A9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2547263"/>
        <c:axId val="1682547743"/>
      </c:barChart>
      <c:catAx>
        <c:axId val="168254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743"/>
        <c:crosses val="autoZero"/>
        <c:auto val="1"/>
        <c:lblAlgn val="ctr"/>
        <c:lblOffset val="100"/>
        <c:noMultiLvlLbl val="0"/>
      </c:catAx>
      <c:valAx>
        <c:axId val="1682547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119930008748909"/>
          <c:y val="0.94521034268306825"/>
          <c:w val="0.12797165354330708"/>
          <c:h val="5.4789657316931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ИНФОРМАТИКА</a:t>
            </a:r>
          </a:p>
        </c:rich>
      </c:tx>
      <c:layout>
        <c:manualLayout>
          <c:xMode val="edge"/>
          <c:yMode val="edge"/>
          <c:x val="0.46250000000000002"/>
          <c:y val="7.05882352941176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4096937882764669E-2"/>
          <c:y val="1.9098142143996705E-2"/>
          <c:w val="0.92034750656167974"/>
          <c:h val="0.663397869383974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качество, %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«Дашковская СОШ»</c:v>
                </c:pt>
                <c:pt idx="1">
                  <c:v>«Лицей Протвино»</c:v>
                </c:pt>
                <c:pt idx="2">
                  <c:v>«Гимназия № 1»</c:v>
                </c:pt>
                <c:pt idx="3">
                  <c:v>«Гимназия Протвино»</c:v>
                </c:pt>
                <c:pt idx="4">
                  <c:v>«Православная гимнзия»</c:v>
                </c:pt>
                <c:pt idx="5">
                  <c:v>«Куриловская гимназия»</c:v>
                </c:pt>
                <c:pt idx="6">
                  <c:v>СОШ №10</c:v>
                </c:pt>
                <c:pt idx="7">
                  <c:v>«Липицкая СОШ»</c:v>
                </c:pt>
                <c:pt idx="8">
                  <c:v>«Центр непр.образования»</c:v>
                </c:pt>
                <c:pt idx="9">
                  <c:v>СОШ № 18</c:v>
                </c:pt>
                <c:pt idx="10">
                  <c:v>СОШ № 19</c:v>
                </c:pt>
                <c:pt idx="11">
                  <c:v>ОК «Пущино»</c:v>
                </c:pt>
                <c:pt idx="12">
                  <c:v>«Эффективная школа»</c:v>
                </c:pt>
                <c:pt idx="13">
                  <c:v>«Школа совр. образования»</c:v>
                </c:pt>
                <c:pt idx="14">
                  <c:v>«Губернский колледж»</c:v>
                </c:pt>
                <c:pt idx="15">
                  <c:v>СОШ № 3</c:v>
                </c:pt>
                <c:pt idx="16">
                  <c:v>«ОК им.Вл.Храброго»</c:v>
                </c:pt>
                <c:pt idx="17">
                  <c:v>«Оболенская СОШ»</c:v>
                </c:pt>
                <c:pt idx="18">
                  <c:v>СОШ № 12</c:v>
                </c:pt>
                <c:pt idx="19">
                  <c:v>«Пролетарская СОШ»</c:v>
                </c:pt>
                <c:pt idx="20">
                  <c:v>«Туровская СОШ»</c:v>
                </c:pt>
                <c:pt idx="21">
                  <c:v>Школа-интернат «Абсолют»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100</c:v>
                </c:pt>
                <c:pt idx="1">
                  <c:v>71</c:v>
                </c:pt>
                <c:pt idx="2">
                  <c:v>70.3</c:v>
                </c:pt>
                <c:pt idx="3">
                  <c:v>66.7</c:v>
                </c:pt>
                <c:pt idx="4">
                  <c:v>66.7</c:v>
                </c:pt>
                <c:pt idx="5">
                  <c:v>61.9</c:v>
                </c:pt>
                <c:pt idx="6">
                  <c:v>60.8</c:v>
                </c:pt>
                <c:pt idx="7">
                  <c:v>60.6</c:v>
                </c:pt>
                <c:pt idx="8">
                  <c:v>60.2</c:v>
                </c:pt>
                <c:pt idx="9">
                  <c:v>60</c:v>
                </c:pt>
                <c:pt idx="10">
                  <c:v>57.6</c:v>
                </c:pt>
                <c:pt idx="11">
                  <c:v>56.1</c:v>
                </c:pt>
                <c:pt idx="12">
                  <c:v>54.2</c:v>
                </c:pt>
                <c:pt idx="13">
                  <c:v>51.1</c:v>
                </c:pt>
                <c:pt idx="14">
                  <c:v>50</c:v>
                </c:pt>
                <c:pt idx="15">
                  <c:v>47.2</c:v>
                </c:pt>
                <c:pt idx="16">
                  <c:v>45.3</c:v>
                </c:pt>
                <c:pt idx="17">
                  <c:v>42.1</c:v>
                </c:pt>
                <c:pt idx="18">
                  <c:v>40.9</c:v>
                </c:pt>
                <c:pt idx="19">
                  <c:v>37.9</c:v>
                </c:pt>
                <c:pt idx="20">
                  <c:v>35.299999999999997</c:v>
                </c:pt>
                <c:pt idx="2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94-4207-A997-D75AF8B3A9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2547263"/>
        <c:axId val="1682547743"/>
      </c:barChart>
      <c:catAx>
        <c:axId val="168254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743"/>
        <c:crosses val="autoZero"/>
        <c:auto val="1"/>
        <c:lblAlgn val="ctr"/>
        <c:lblOffset val="100"/>
        <c:noMultiLvlLbl val="0"/>
      </c:catAx>
      <c:valAx>
        <c:axId val="1682547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3978836395450569"/>
          <c:y val="0.95452725386070925"/>
          <c:w val="0.12797165354330708"/>
          <c:h val="4.54727949895350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ГЕОГРАФИЯ</a:t>
            </a:r>
          </a:p>
        </c:rich>
      </c:tx>
      <c:layout>
        <c:manualLayout>
          <c:xMode val="edge"/>
          <c:yMode val="edge"/>
          <c:x val="0.46250000000000002"/>
          <c:y val="7.05882352941176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4096937882764669E-2"/>
          <c:y val="1.3679849007638091E-2"/>
          <c:w val="0.92034750656167974"/>
          <c:h val="0.725420094960040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качество, %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«Православная гимнзия»</c:v>
                </c:pt>
                <c:pt idx="1">
                  <c:v>Школа-интернат «Абсолют»</c:v>
                </c:pt>
                <c:pt idx="2">
                  <c:v>ОК «Пущино»</c:v>
                </c:pt>
                <c:pt idx="3">
                  <c:v>СОШ №10</c:v>
                </c:pt>
                <c:pt idx="4">
                  <c:v>СОШ № 12</c:v>
                </c:pt>
                <c:pt idx="5">
                  <c:v>СОШ № 18</c:v>
                </c:pt>
                <c:pt idx="6">
                  <c:v>«Гимназия Протвино»</c:v>
                </c:pt>
                <c:pt idx="7">
                  <c:v>«Оболенская СОШ»</c:v>
                </c:pt>
                <c:pt idx="8">
                  <c:v>СОШ № 3</c:v>
                </c:pt>
                <c:pt idx="9">
                  <c:v>«Дашковская СОШ»</c:v>
                </c:pt>
                <c:pt idx="10">
                  <c:v>«Центр непр.образования»</c:v>
                </c:pt>
                <c:pt idx="11">
                  <c:v>«Лицей Протвино»</c:v>
                </c:pt>
                <c:pt idx="12">
                  <c:v>«Куриловская гимназия»</c:v>
                </c:pt>
                <c:pt idx="13">
                  <c:v>«Липицкая СОШ»</c:v>
                </c:pt>
                <c:pt idx="14">
                  <c:v>«ОК им.Вл.Храброго»</c:v>
                </c:pt>
                <c:pt idx="15">
                  <c:v>«Гимназия № 1»</c:v>
                </c:pt>
                <c:pt idx="16">
                  <c:v>«Эффективная школа»</c:v>
                </c:pt>
                <c:pt idx="17">
                  <c:v>СОШ № 19</c:v>
                </c:pt>
                <c:pt idx="18">
                  <c:v>«Школа совр. образования»</c:v>
                </c:pt>
                <c:pt idx="19">
                  <c:v>«Туровская СОШ»</c:v>
                </c:pt>
                <c:pt idx="20">
                  <c:v>«Пролетарская СОШ»</c:v>
                </c:pt>
                <c:pt idx="21">
                  <c:v>«Губернский колледж»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100</c:v>
                </c:pt>
                <c:pt idx="1">
                  <c:v>100</c:v>
                </c:pt>
                <c:pt idx="2">
                  <c:v>88.9</c:v>
                </c:pt>
                <c:pt idx="3">
                  <c:v>86.4</c:v>
                </c:pt>
                <c:pt idx="4">
                  <c:v>85.4</c:v>
                </c:pt>
                <c:pt idx="5">
                  <c:v>75.400000000000006</c:v>
                </c:pt>
                <c:pt idx="6">
                  <c:v>70.900000000000006</c:v>
                </c:pt>
                <c:pt idx="7">
                  <c:v>70.3</c:v>
                </c:pt>
                <c:pt idx="8">
                  <c:v>69.7</c:v>
                </c:pt>
                <c:pt idx="9">
                  <c:v>69.2</c:v>
                </c:pt>
                <c:pt idx="10">
                  <c:v>69.2</c:v>
                </c:pt>
                <c:pt idx="11">
                  <c:v>68.3</c:v>
                </c:pt>
                <c:pt idx="12">
                  <c:v>67.900000000000006</c:v>
                </c:pt>
                <c:pt idx="13">
                  <c:v>67.400000000000006</c:v>
                </c:pt>
                <c:pt idx="14">
                  <c:v>66</c:v>
                </c:pt>
                <c:pt idx="15">
                  <c:v>65.7</c:v>
                </c:pt>
                <c:pt idx="16">
                  <c:v>63.9</c:v>
                </c:pt>
                <c:pt idx="17">
                  <c:v>63.7</c:v>
                </c:pt>
                <c:pt idx="18">
                  <c:v>61.7</c:v>
                </c:pt>
                <c:pt idx="19">
                  <c:v>61.5</c:v>
                </c:pt>
                <c:pt idx="20">
                  <c:v>60</c:v>
                </c:pt>
                <c:pt idx="2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94-4207-A997-D75AF8B3A9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2547263"/>
        <c:axId val="1682547743"/>
      </c:barChart>
      <c:catAx>
        <c:axId val="168254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743"/>
        <c:crosses val="autoZero"/>
        <c:auto val="1"/>
        <c:lblAlgn val="ctr"/>
        <c:lblOffset val="100"/>
        <c:noMultiLvlLbl val="0"/>
      </c:catAx>
      <c:valAx>
        <c:axId val="1682547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547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3978836395450569"/>
          <c:y val="0.95452725386070925"/>
          <c:w val="0.1257383440073602"/>
          <c:h val="4.54726982656579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A4196-56A4-4424-B8B1-8303A35898BF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83121-88B5-4008-ABEC-34B5FB2D1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997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717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AF5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AF5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AF5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635" cy="6858000"/>
          </a:xfrm>
          <a:custGeom>
            <a:avLst/>
            <a:gdLst/>
            <a:ahLst/>
            <a:cxnLst/>
            <a:rect l="l" t="t" r="r" b="b"/>
            <a:pathLst>
              <a:path w="12192635" h="6858000">
                <a:moveTo>
                  <a:pt x="12192127" y="0"/>
                </a:moveTo>
                <a:lnTo>
                  <a:pt x="0" y="0"/>
                </a:lnTo>
                <a:lnTo>
                  <a:pt x="0" y="6858000"/>
                </a:lnTo>
                <a:lnTo>
                  <a:pt x="12192127" y="6858000"/>
                </a:lnTo>
                <a:lnTo>
                  <a:pt x="12192127" y="0"/>
                </a:lnTo>
                <a:close/>
              </a:path>
            </a:pathLst>
          </a:custGeom>
          <a:solidFill>
            <a:srgbClr val="C5C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AF5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fld id="{4509A250-FF31-4206-8172-F9D3106AACB1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2769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78240" y="6377940"/>
            <a:ext cx="2804160" cy="276999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89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829800" y="525475"/>
            <a:ext cx="275094" cy="36288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4515" y="617156"/>
            <a:ext cx="9110345" cy="334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AF5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4786" y="1466722"/>
            <a:ext cx="11189970" cy="2876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735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635" cy="6858000"/>
          </a:xfrm>
          <a:custGeom>
            <a:avLst/>
            <a:gdLst/>
            <a:ahLst/>
            <a:cxnLst/>
            <a:rect l="l" t="t" r="r" b="b"/>
            <a:pathLst>
              <a:path w="12192635" h="6858000">
                <a:moveTo>
                  <a:pt x="12192127" y="0"/>
                </a:moveTo>
                <a:lnTo>
                  <a:pt x="0" y="0"/>
                </a:lnTo>
                <a:lnTo>
                  <a:pt x="0" y="6858000"/>
                </a:lnTo>
                <a:lnTo>
                  <a:pt x="12192127" y="6858000"/>
                </a:lnTo>
                <a:lnTo>
                  <a:pt x="12192127" y="0"/>
                </a:lnTo>
                <a:close/>
              </a:path>
            </a:pathLst>
          </a:custGeom>
          <a:solidFill>
            <a:srgbClr val="C5C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55039" y="3181350"/>
            <a:ext cx="10170161" cy="1860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6000" b="1" spc="215" dirty="0">
                <a:solidFill>
                  <a:srgbClr val="FFFFFF"/>
                </a:solidFill>
                <a:latin typeface="Trebuchet MS"/>
                <a:cs typeface="Trebuchet MS"/>
              </a:rPr>
              <a:t>Итоги</a:t>
            </a:r>
            <a:r>
              <a:rPr sz="60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0" b="1" spc="240" dirty="0">
                <a:solidFill>
                  <a:srgbClr val="FFFFFF"/>
                </a:solidFill>
                <a:latin typeface="Trebuchet MS"/>
                <a:cs typeface="Trebuchet MS"/>
              </a:rPr>
              <a:t>проведения</a:t>
            </a:r>
            <a:r>
              <a:rPr sz="60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0" b="1" spc="250" dirty="0">
                <a:solidFill>
                  <a:srgbClr val="FFFFFF"/>
                </a:solidFill>
                <a:latin typeface="Trebuchet MS"/>
                <a:cs typeface="Trebuchet MS"/>
              </a:rPr>
              <a:t>ОГЭ </a:t>
            </a:r>
            <a:r>
              <a:rPr sz="6000" b="1" spc="225" dirty="0">
                <a:solidFill>
                  <a:srgbClr val="FFFFFF"/>
                </a:solidFill>
                <a:latin typeface="Trebuchet MS"/>
                <a:cs typeface="Trebuchet MS"/>
              </a:rPr>
              <a:t>в</a:t>
            </a:r>
            <a:r>
              <a:rPr sz="60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0" b="1" spc="55" dirty="0">
                <a:solidFill>
                  <a:srgbClr val="FFFFFF"/>
                </a:solidFill>
                <a:latin typeface="Trebuchet MS"/>
                <a:cs typeface="Trebuchet MS"/>
              </a:rPr>
              <a:t>2025</a:t>
            </a:r>
            <a:r>
              <a:rPr sz="60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0" b="1" spc="155" dirty="0">
                <a:solidFill>
                  <a:srgbClr val="FFFFFF"/>
                </a:solidFill>
                <a:latin typeface="Trebuchet MS"/>
                <a:cs typeface="Trebuchet MS"/>
              </a:rPr>
              <a:t>году</a:t>
            </a:r>
            <a:endParaRPr sz="6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BE5AAC90-3DBE-3999-DE71-8EDD9B65C8BF}"/>
              </a:ext>
            </a:extLst>
          </p:cNvPr>
          <p:cNvGraphicFramePr/>
          <p:nvPr/>
        </p:nvGraphicFramePr>
        <p:xfrm>
          <a:off x="614050" y="719666"/>
          <a:ext cx="10474441" cy="5874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0848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96BE25C9-9074-6BAA-0814-8CBD12BB9698}"/>
              </a:ext>
            </a:extLst>
          </p:cNvPr>
          <p:cNvGraphicFramePr/>
          <p:nvPr/>
        </p:nvGraphicFramePr>
        <p:xfrm>
          <a:off x="382669" y="719667"/>
          <a:ext cx="11293175" cy="5963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8876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809DDF7C-0867-2B8A-346D-E396395AEC85}"/>
              </a:ext>
            </a:extLst>
          </p:cNvPr>
          <p:cNvGraphicFramePr/>
          <p:nvPr/>
        </p:nvGraphicFramePr>
        <p:xfrm>
          <a:off x="609600" y="91218"/>
          <a:ext cx="11201400" cy="6458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148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9162565-C71A-C666-75AC-085F3C329430}"/>
              </a:ext>
            </a:extLst>
          </p:cNvPr>
          <p:cNvGraphicFramePr/>
          <p:nvPr/>
        </p:nvGraphicFramePr>
        <p:xfrm>
          <a:off x="381000" y="304800"/>
          <a:ext cx="114300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9734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9162565-C71A-C666-75AC-085F3C329430}"/>
              </a:ext>
            </a:extLst>
          </p:cNvPr>
          <p:cNvGraphicFramePr/>
          <p:nvPr/>
        </p:nvGraphicFramePr>
        <p:xfrm>
          <a:off x="443295" y="418266"/>
          <a:ext cx="11430000" cy="6211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7210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9162565-C71A-C666-75AC-085F3C329430}"/>
              </a:ext>
            </a:extLst>
          </p:cNvPr>
          <p:cNvGraphicFramePr/>
          <p:nvPr/>
        </p:nvGraphicFramePr>
        <p:xfrm>
          <a:off x="452193" y="180211"/>
          <a:ext cx="114300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254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9162565-C71A-C666-75AC-085F3C329430}"/>
              </a:ext>
            </a:extLst>
          </p:cNvPr>
          <p:cNvGraphicFramePr/>
          <p:nvPr/>
        </p:nvGraphicFramePr>
        <p:xfrm>
          <a:off x="381000" y="80093"/>
          <a:ext cx="11430000" cy="670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4816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9162565-C71A-C666-75AC-085F3C329430}"/>
              </a:ext>
            </a:extLst>
          </p:cNvPr>
          <p:cNvGraphicFramePr/>
          <p:nvPr/>
        </p:nvGraphicFramePr>
        <p:xfrm>
          <a:off x="177986" y="304800"/>
          <a:ext cx="11633015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7817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3573</TotalTime>
  <Words>23</Words>
  <Application>Microsoft Office PowerPoint</Application>
  <PresentationFormat>Широкоэкранный</PresentationFormat>
  <Paragraphs>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Tahoma</vt:lpstr>
      <vt:lpstr>Trebuchet MS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Маркова Ирина Алексеевна</dc:creator>
  <cp:lastModifiedBy>DIREKTOR</cp:lastModifiedBy>
  <cp:revision>111</cp:revision>
  <dcterms:created xsi:type="dcterms:W3CDTF">2025-10-24T07:45:59Z</dcterms:created>
  <dcterms:modified xsi:type="dcterms:W3CDTF">2026-03-06T09:10:05Z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2025-10-24T00:00:00Z</vt:filetime>
  </property>
  <property fmtid="{D5CDD505-2E9C-101B-9397-08002B2CF9AE}" pid="5" name="Producer">
    <vt:lpwstr>Microsoft® Office PowerPoint® 2007</vt:lpwstr>
  </property>
</Properties>
</file>